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1094" r:id="rId3"/>
    <p:sldId id="1072" r:id="rId4"/>
    <p:sldId id="1087" r:id="rId5"/>
    <p:sldId id="1088" r:id="rId6"/>
    <p:sldId id="1068" r:id="rId7"/>
    <p:sldId id="1089" r:id="rId8"/>
    <p:sldId id="1090" r:id="rId9"/>
    <p:sldId id="1073" r:id="rId10"/>
    <p:sldId id="1075" r:id="rId11"/>
    <p:sldId id="1074" r:id="rId12"/>
    <p:sldId id="1084" r:id="rId13"/>
    <p:sldId id="1071" r:id="rId14"/>
    <p:sldId id="1076" r:id="rId15"/>
    <p:sldId id="1077" r:id="rId16"/>
    <p:sldId id="1093" r:id="rId17"/>
    <p:sldId id="1091" r:id="rId18"/>
    <p:sldId id="1078" r:id="rId19"/>
    <p:sldId id="1079" r:id="rId20"/>
    <p:sldId id="1092" r:id="rId21"/>
    <p:sldId id="477" r:id="rId22"/>
    <p:sldId id="1067" r:id="rId23"/>
    <p:sldId id="1080" r:id="rId24"/>
    <p:sldId id="1081" r:id="rId25"/>
    <p:sldId id="1082" r:id="rId26"/>
    <p:sldId id="1065" r:id="rId27"/>
    <p:sldId id="1095" r:id="rId28"/>
    <p:sldId id="1096" r:id="rId29"/>
    <p:sldId id="1097" r:id="rId30"/>
    <p:sldId id="1098" r:id="rId31"/>
    <p:sldId id="1099" r:id="rId32"/>
    <p:sldId id="1100" r:id="rId33"/>
    <p:sldId id="1101" r:id="rId34"/>
    <p:sldId id="1102" r:id="rId35"/>
    <p:sldId id="1103" r:id="rId36"/>
    <p:sldId id="1104" r:id="rId37"/>
    <p:sldId id="1105" r:id="rId38"/>
    <p:sldId id="1107" r:id="rId39"/>
    <p:sldId id="1108" r:id="rId40"/>
    <p:sldId id="1109" r:id="rId41"/>
    <p:sldId id="1111" r:id="rId42"/>
    <p:sldId id="1110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37EF7-A117-46B7-88A8-1B7FB98FF0F2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05520-EB74-4E10-9207-DDFEA7EA0F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>
            <a:fillRect/>
          </a:stretch>
        </p:blipFill>
        <p:spPr>
          <a:xfrm>
            <a:off x="8610600" y="0"/>
            <a:ext cx="3515893" cy="1007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62009"/>
            <a:ext cx="10354733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7" y="1617785"/>
            <a:ext cx="10320867" cy="37103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" y="69174"/>
            <a:ext cx="1112400" cy="111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8448" y="365125"/>
            <a:ext cx="10055352" cy="8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9888"/>
            <a:ext cx="10515600" cy="478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7904" y="6356350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2950"/>
            <a:ext cx="1152144" cy="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veloper.arm.com/architectures/instruction-sets/intrinsics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intel.com/content/www/us/en/docs/intrinsics-guide/index.html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ntel.com/content/www/us/en/docs/intrinsics-guide/index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  <a:sym typeface="+mn-ea"/>
              </a:rPr>
              <a:t>Advanced</a:t>
            </a:r>
            <a:r>
              <a:rPr lang="zh-CN" altLang="en-US" b="1" dirty="0">
                <a:latin typeface="Franklin Gothic Demi" panose="020B0703020102020204" pitchFamily="34" charset="0"/>
                <a:sym typeface="+mn-ea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  <a:sym typeface="+mn-ea"/>
              </a:rPr>
              <a:t>Programming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Franklin Gothic Medium" panose="020B0603020102020204" pitchFamily="34" charset="0"/>
                <a:sym typeface="+mn-ea"/>
              </a:rPr>
              <a:t>Lab 8, SIMD</a:t>
            </a:r>
            <a:r>
              <a:rPr lang="zh-CN" altLang="en-US" sz="3600" dirty="0">
                <a:latin typeface="Franklin Gothic Medium" panose="020B0603020102020204" pitchFamily="34" charset="0"/>
                <a:sym typeface="+mn-ea"/>
              </a:rPr>
              <a:t> </a:t>
            </a:r>
            <a:r>
              <a:rPr lang="en-US" altLang="zh-CN" sz="3600" dirty="0">
                <a:latin typeface="Franklin Gothic Medium" panose="020B0603020102020204" pitchFamily="34" charset="0"/>
                <a:sym typeface="+mn-ea"/>
              </a:rPr>
              <a:t>and OpenMP</a:t>
            </a:r>
            <a:endParaRPr lang="en-US" altLang="zh-CN" sz="3600" dirty="0">
              <a:latin typeface="Franklin Gothic Medium" panose="020B0603020102020204" pitchFamily="34" charset="0"/>
            </a:endParaRPr>
          </a:p>
          <a:p>
            <a:endParaRPr lang="en-US" altLang="zh-CN" sz="3600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zh-CN" altLang="en-US" dirty="0">
                <a:latin typeface="Franklin Gothic Medium" panose="020B0603020102020204" pitchFamily="34" charset="0"/>
                <a:sym typeface="+mn-ea"/>
              </a:rPr>
              <a:t>于仕琪，廖琪梅，王薇</a:t>
            </a:r>
            <a:endParaRPr lang="en-US" altLang="zh-CN" dirty="0">
              <a:latin typeface="Franklin Gothic Medium" panose="020B0603020102020204" pitchFamily="34" charset="0"/>
            </a:endParaRP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676400" y="263525"/>
            <a:ext cx="10515600" cy="835025"/>
          </a:xfrm>
        </p:spPr>
        <p:txBody>
          <a:bodyPr/>
          <a:lstStyle/>
          <a:p>
            <a:r>
              <a:rPr kumimoji="1" lang="en-US" altLang="zh-CN" dirty="0"/>
              <a:t>SIMD@ARM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8238" y="1327150"/>
            <a:ext cx="11053762" cy="4849813"/>
          </a:xfrm>
        </p:spPr>
        <p:txBody>
          <a:bodyPr/>
          <a:lstStyle/>
          <a:p>
            <a:r>
              <a:rPr kumimoji="1" lang="en-US" altLang="zh-CN" dirty="0"/>
              <a:t>Neon: 64 bits and 128 bits</a:t>
            </a:r>
          </a:p>
          <a:p>
            <a:r>
              <a:rPr kumimoji="1" lang="en-US" altLang="zh-CN" dirty="0"/>
              <a:t>Helium (or MVE): More instructions</a:t>
            </a:r>
          </a:p>
          <a:p>
            <a:r>
              <a:rPr kumimoji="1" lang="en-US" altLang="zh-CN" dirty="0"/>
              <a:t>SVE </a:t>
            </a:r>
            <a:r>
              <a:rPr kumimoji="1" lang="en-US" altLang="zh-CN" dirty="0">
                <a:sym typeface="Wingdings" panose="05000000000000000000" pitchFamily="2" charset="2"/>
              </a:rPr>
              <a:t>(Scalable Vector Extension):  128 bits to 2048 bits</a:t>
            </a:r>
          </a:p>
          <a:p>
            <a:r>
              <a:rPr kumimoji="1" lang="en-US" altLang="zh-CN" dirty="0">
                <a:sym typeface="Wingdings" panose="05000000000000000000" pitchFamily="2" charset="2"/>
              </a:rPr>
              <a:t>SVE2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676400" y="263525"/>
            <a:ext cx="10515600" cy="835025"/>
          </a:xfrm>
        </p:spPr>
        <p:txBody>
          <a:bodyPr/>
          <a:lstStyle/>
          <a:p>
            <a:r>
              <a:rPr kumimoji="1" lang="en-US" altLang="zh-CN" dirty="0"/>
              <a:t>ARM </a:t>
            </a:r>
            <a:r>
              <a:rPr kumimoji="1" lang="en-US" altLang="zh-CN" dirty="0" err="1"/>
              <a:t>Intrinsics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8238" y="1327150"/>
            <a:ext cx="11053762" cy="4849813"/>
          </a:xfrm>
        </p:spPr>
        <p:txBody>
          <a:bodyPr/>
          <a:lstStyle/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err="1">
                <a:hlinkClick r:id="rId2"/>
              </a:rPr>
              <a:t>developer.arm.com</a:t>
            </a:r>
            <a:r>
              <a:rPr kumimoji="1" lang="en-US" altLang="zh-CN" dirty="0">
                <a:hlinkClick r:id="rId2"/>
              </a:rPr>
              <a:t>/architectures/instruction-sets/</a:t>
            </a:r>
            <a:r>
              <a:rPr kumimoji="1" lang="en-US" altLang="zh-CN" dirty="0" err="1">
                <a:hlinkClick r:id="rId2"/>
              </a:rPr>
              <a:t>intrinsics</a:t>
            </a:r>
            <a:r>
              <a:rPr kumimoji="1" lang="en-US" altLang="zh-CN" dirty="0">
                <a:hlinkClick r:id="rId2"/>
              </a:rPr>
              <a:t>/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008" y="1837994"/>
            <a:ext cx="7024190" cy="50200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985837"/>
            <a:ext cx="8220075" cy="4886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0436" y="6054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https://manzp.blog.csdn.net/article/details/114686930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9600" y="434170"/>
            <a:ext cx="609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The NEON </a:t>
            </a:r>
            <a:r>
              <a:rPr kumimoji="1" lang="en-US" altLang="zh-CN" dirty="0" err="1"/>
              <a:t>Intrinsics</a:t>
            </a:r>
            <a:r>
              <a:rPr kumimoji="1" lang="en-US" altLang="zh-CN" dirty="0"/>
              <a:t> can operator on 128-bit registers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676400" y="263525"/>
            <a:ext cx="10515600" cy="835025"/>
          </a:xfrm>
        </p:spPr>
        <p:txBody>
          <a:bodyPr/>
          <a:lstStyle/>
          <a:p>
            <a:r>
              <a:rPr kumimoji="1" lang="en-US" altLang="zh-CN" dirty="0"/>
              <a:t>Load data from memory to registers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81" y="1326995"/>
            <a:ext cx="4824857" cy="50754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676400" y="263525"/>
            <a:ext cx="10515600" cy="835025"/>
          </a:xfrm>
        </p:spPr>
        <p:txBody>
          <a:bodyPr/>
          <a:lstStyle/>
          <a:p>
            <a:r>
              <a:rPr kumimoji="1" lang="en-US" altLang="zh-CN" dirty="0"/>
              <a:t>Add operation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80" y="1326995"/>
            <a:ext cx="6205434" cy="53764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676400" y="263525"/>
            <a:ext cx="10515600" cy="835025"/>
          </a:xfrm>
        </p:spPr>
        <p:txBody>
          <a:bodyPr/>
          <a:lstStyle/>
          <a:p>
            <a:r>
              <a:rPr kumimoji="1" lang="en-US" altLang="zh-CN" dirty="0"/>
              <a:t>Store data from registers to memory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19" y="1097852"/>
            <a:ext cx="5631273" cy="57601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idx="4294967295"/>
          </p:nvPr>
        </p:nvSpPr>
        <p:spPr>
          <a:xfrm>
            <a:off x="1052946" y="1673658"/>
            <a:ext cx="9144000" cy="2387600"/>
          </a:xfrm>
        </p:spPr>
        <p:txBody>
          <a:bodyPr/>
          <a:lstStyle/>
          <a:p>
            <a:r>
              <a:rPr lang="en-US" altLang="zh-CN" dirty="0"/>
              <a:t>Some tips for the example of Week 8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0" y="1242143"/>
            <a:ext cx="7010400" cy="16859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606" y="617586"/>
            <a:ext cx="55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If you compile the source code using “g++ *.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cpp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–o main”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606" y="3208242"/>
            <a:ext cx="96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 you run the example at Intel CPU, please enable the function call of dotproduct_avx2() in </a:t>
            </a:r>
            <a:r>
              <a:rPr lang="en-US" altLang="zh-CN" dirty="0" err="1"/>
              <a:t>main.cpp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61" y="3795806"/>
            <a:ext cx="5248275" cy="2552700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1159933" y="4472715"/>
            <a:ext cx="4669078" cy="27594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159932" y="5789403"/>
            <a:ext cx="4945303" cy="275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86733" y="2074344"/>
            <a:ext cx="6861220" cy="678521"/>
            <a:chOff x="486733" y="2074344"/>
            <a:chExt cx="6861220" cy="678521"/>
          </a:xfrm>
        </p:grpSpPr>
        <p:grpSp>
          <p:nvGrpSpPr>
            <p:cNvPr id="21" name="组合 20"/>
            <p:cNvGrpSpPr/>
            <p:nvPr/>
          </p:nvGrpSpPr>
          <p:grpSpPr>
            <a:xfrm>
              <a:off x="486733" y="2074344"/>
              <a:ext cx="6861220" cy="678521"/>
              <a:chOff x="486733" y="2074344"/>
              <a:chExt cx="6861220" cy="678521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5848" y="2106534"/>
                <a:ext cx="6822105" cy="646331"/>
                <a:chOff x="559242" y="2311306"/>
                <a:chExt cx="6822105" cy="646331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559242" y="2660846"/>
                  <a:ext cx="2137076" cy="287126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8" name="直接箭头连接符 17"/>
                <p:cNvCxnSpPr>
                  <a:endCxn id="20" idx="6"/>
                </p:cNvCxnSpPr>
                <p:nvPr/>
              </p:nvCxnSpPr>
              <p:spPr>
                <a:xfrm flipH="1" flipV="1">
                  <a:off x="2657203" y="2387544"/>
                  <a:ext cx="1246227" cy="108428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/>
                <p:cNvSpPr txBox="1"/>
                <p:nvPr/>
              </p:nvSpPr>
              <p:spPr>
                <a:xfrm>
                  <a:off x="3820436" y="2311306"/>
                  <a:ext cx="356091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schemeClr val="bg1"/>
                      </a:solidFill>
                      <a:latin typeface="Calibri" panose="020F0502020204030204"/>
                      <a:ea typeface="宋体" panose="02010600030101010101" pitchFamily="2" charset="-122"/>
                    </a:rPr>
                    <a:t>They mean you did not compile the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dirty="0">
                      <a:solidFill>
                        <a:schemeClr val="bg1"/>
                      </a:solidFill>
                      <a:latin typeface="Calibri" panose="020F0502020204030204"/>
                      <a:ea typeface="宋体" panose="02010600030101010101" pitchFamily="2" charset="-122"/>
                    </a:rPr>
                    <a:t>source code with NEON.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0" name="椭圆 19"/>
              <p:cNvSpPr/>
              <p:nvPr/>
            </p:nvSpPr>
            <p:spPr>
              <a:xfrm>
                <a:off x="486733" y="2074344"/>
                <a:ext cx="2137076" cy="216856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29" name="直接箭头连接符 28"/>
            <p:cNvCxnSpPr/>
            <p:nvPr/>
          </p:nvCxnSpPr>
          <p:spPr>
            <a:xfrm flipH="1">
              <a:off x="2656138" y="2291200"/>
              <a:ext cx="1213898" cy="3210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7" y="1164693"/>
            <a:ext cx="7162800" cy="1533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606" y="360343"/>
            <a:ext cx="726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If you compile it again, the output still mentions AVX2 is not supported.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1533" y="1899044"/>
            <a:ext cx="3975811" cy="2113137"/>
            <a:chOff x="559241" y="2660845"/>
            <a:chExt cx="3975811" cy="2113137"/>
          </a:xfrm>
        </p:grpSpPr>
        <p:sp>
          <p:nvSpPr>
            <p:cNvPr id="9" name="椭圆 8"/>
            <p:cNvSpPr/>
            <p:nvPr/>
          </p:nvSpPr>
          <p:spPr>
            <a:xfrm>
              <a:off x="559241" y="2660845"/>
              <a:ext cx="3975811" cy="89033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H="1" flipV="1">
              <a:off x="2745518" y="3413170"/>
              <a:ext cx="129396" cy="10088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772564" y="4404650"/>
              <a:ext cx="1787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No AVX2 support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58" y="1993386"/>
            <a:ext cx="5656109" cy="433279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979934" y="1070056"/>
            <a:ext cx="6101999" cy="1234421"/>
            <a:chOff x="996902" y="2316761"/>
            <a:chExt cx="6101999" cy="1234421"/>
          </a:xfrm>
        </p:grpSpPr>
        <p:sp>
          <p:nvSpPr>
            <p:cNvPr id="12" name="椭圆 11"/>
            <p:cNvSpPr/>
            <p:nvPr/>
          </p:nvSpPr>
          <p:spPr>
            <a:xfrm>
              <a:off x="996902" y="3112441"/>
              <a:ext cx="1501522" cy="43874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2241599" y="2884541"/>
              <a:ext cx="823145" cy="355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82889" y="2316761"/>
              <a:ext cx="4116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The macro WITH_AVX2 should be enabled when you compile.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" y="814821"/>
            <a:ext cx="8572500" cy="30670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940098" y="238535"/>
            <a:ext cx="4804970" cy="786701"/>
            <a:chOff x="590090" y="2658252"/>
            <a:chExt cx="4804970" cy="786701"/>
          </a:xfrm>
        </p:grpSpPr>
        <p:sp>
          <p:nvSpPr>
            <p:cNvPr id="9" name="椭圆 8"/>
            <p:cNvSpPr/>
            <p:nvPr/>
          </p:nvSpPr>
          <p:spPr>
            <a:xfrm>
              <a:off x="996902" y="3195632"/>
              <a:ext cx="1244697" cy="24932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H="1">
              <a:off x="1260756" y="3027584"/>
              <a:ext cx="277091" cy="1680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90090" y="2658252"/>
              <a:ext cx="4804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To enable the macro by the option -DWITH_AVX2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30360" y="1057128"/>
            <a:ext cx="6148067" cy="1477328"/>
            <a:chOff x="978430" y="2123721"/>
            <a:chExt cx="6148067" cy="1477328"/>
          </a:xfrm>
        </p:grpSpPr>
        <p:sp>
          <p:nvSpPr>
            <p:cNvPr id="15" name="椭圆 14"/>
            <p:cNvSpPr/>
            <p:nvPr/>
          </p:nvSpPr>
          <p:spPr>
            <a:xfrm>
              <a:off x="978430" y="3121744"/>
              <a:ext cx="3759823" cy="38146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3435925" y="2839975"/>
              <a:ext cx="1302328" cy="28176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619646" y="2123721"/>
              <a:ext cx="250685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You may get the error message: </a:t>
              </a:r>
              <a:r>
                <a:rPr lang="en-US" altLang="zh-CN" dirty="0" err="1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error:inlining</a:t>
              </a: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 failed .. because you didn’t tell the compiler to enable AVX2.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4499899"/>
            <a:ext cx="8820150" cy="104775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8591607" y="3518618"/>
            <a:ext cx="3600393" cy="1263050"/>
            <a:chOff x="3987277" y="2123721"/>
            <a:chExt cx="3600393" cy="1263050"/>
          </a:xfrm>
        </p:grpSpPr>
        <p:sp>
          <p:nvSpPr>
            <p:cNvPr id="23" name="椭圆 22"/>
            <p:cNvSpPr/>
            <p:nvPr/>
          </p:nvSpPr>
          <p:spPr>
            <a:xfrm>
              <a:off x="3987277" y="3121744"/>
              <a:ext cx="750976" cy="2650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4" name="直接箭头连接符 23"/>
            <p:cNvCxnSpPr>
              <a:endCxn id="23" idx="0"/>
            </p:cNvCxnSpPr>
            <p:nvPr/>
          </p:nvCxnSpPr>
          <p:spPr>
            <a:xfrm flipH="1">
              <a:off x="4362765" y="2839975"/>
              <a:ext cx="375488" cy="28176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619646" y="2123721"/>
              <a:ext cx="29680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Please use the option -mavx2 to let g++ enable AVX2 support.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6724" y="5301673"/>
            <a:ext cx="4761058" cy="728476"/>
            <a:chOff x="3339254" y="1944058"/>
            <a:chExt cx="4761058" cy="728476"/>
          </a:xfrm>
        </p:grpSpPr>
        <p:sp>
          <p:nvSpPr>
            <p:cNvPr id="28" name="椭圆 27"/>
            <p:cNvSpPr/>
            <p:nvPr/>
          </p:nvSpPr>
          <p:spPr>
            <a:xfrm>
              <a:off x="3339254" y="1944058"/>
              <a:ext cx="1916257" cy="24597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 flipH="1" flipV="1">
              <a:off x="4202566" y="2190034"/>
              <a:ext cx="212437" cy="26502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415003" y="2303202"/>
              <a:ext cx="3685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运行到调用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avx2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指令时出现段错误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Topic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3640"/>
            <a:ext cx="11054080" cy="507936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ym typeface="+mn-ea"/>
              </a:rPr>
              <a:t>Intel </a:t>
            </a:r>
            <a:r>
              <a:rPr lang="en-US" altLang="zh-CN" dirty="0" err="1">
                <a:sym typeface="+mn-ea"/>
              </a:rPr>
              <a:t>Intrinsics</a:t>
            </a:r>
            <a:endParaRPr lang="en-US" altLang="zh-CN">
              <a:sym typeface="+mn-ea"/>
            </a:endParaRPr>
          </a:p>
          <a:p>
            <a:pPr lvl="1">
              <a:buFont typeface="Wingdings" panose="05000000000000000000" charset="0"/>
              <a:buChar char="Ø"/>
            </a:pPr>
            <a:r>
              <a:rPr lang="en-US" altLang="zh-CN" sz="2400" dirty="0">
                <a:sym typeface="+mn-ea"/>
              </a:rPr>
              <a:t>load, add, store</a:t>
            </a:r>
            <a:endParaRPr lang="en-US" altLang="zh-CN">
              <a:highlight>
                <a:srgbClr val="FFFF00"/>
              </a:highlight>
              <a:sym typeface="+mn-ea"/>
            </a:endParaRPr>
          </a:p>
          <a:p>
            <a:pPr lvl="1">
              <a:buFont typeface="Wingdings" panose="05000000000000000000" charset="0"/>
              <a:buChar char="Ø"/>
            </a:pPr>
            <a:endParaRPr lang="zh-CN" altLang="en-US"/>
          </a:p>
          <a:p>
            <a:r>
              <a:rPr lang="en-US" altLang="zh-CN" dirty="0">
                <a:sym typeface="+mn-ea"/>
              </a:rPr>
              <a:t>ARM Neon </a:t>
            </a:r>
            <a:r>
              <a:rPr lang="en-US" altLang="zh-CN" dirty="0" err="1">
                <a:sym typeface="+mn-ea"/>
              </a:rPr>
              <a:t>Intrinsics</a:t>
            </a:r>
            <a:endParaRPr lang="en-US" altLang="zh-CN"/>
          </a:p>
          <a:p>
            <a:pPr lvl="1"/>
            <a:r>
              <a:rPr lang="en-US" altLang="zh-CN" dirty="0">
                <a:sym typeface="+mn-ea"/>
              </a:rPr>
              <a:t>load, add, store</a:t>
            </a:r>
          </a:p>
          <a:p>
            <a:pPr lvl="1"/>
            <a:endParaRPr lang="en-US" altLang="zh-CN"/>
          </a:p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  <a:sym typeface="+mn-ea"/>
              </a:rPr>
              <a:t>Introduction to Python(1)</a:t>
            </a:r>
          </a:p>
          <a:p>
            <a:pPr lvl="1"/>
            <a:r>
              <a:rPr lang="en-US" altLang="zh-CN" dirty="0">
                <a:latin typeface="Cambria" panose="02040503050406030204" charset="0"/>
                <a:cs typeface="Cambria" panose="02040503050406030204" charset="0"/>
                <a:sym typeface="+mn-ea"/>
              </a:rPr>
              <a:t>Install python</a:t>
            </a:r>
            <a:endParaRPr lang="en-US" altLang="zh-CN" sz="2400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lvl="1"/>
            <a:r>
              <a:rPr lang="en-US" altLang="zh-CN" dirty="0">
                <a:latin typeface="Cambria" panose="02040503050406030204" charset="0"/>
                <a:cs typeface="Cambria" panose="02040503050406030204" charset="0"/>
                <a:sym typeface="+mn-ea"/>
              </a:rPr>
              <a:t>Read-Eval-Print Loop</a:t>
            </a:r>
            <a:endParaRPr lang="en-US" altLang="zh-CN" sz="2400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lvl="1"/>
            <a:r>
              <a:rPr lang="en-US" altLang="zh-CN" dirty="0">
                <a:latin typeface="Cambria" panose="02040503050406030204" charset="0"/>
                <a:cs typeface="Cambria" panose="02040503050406030204" charset="0"/>
                <a:sym typeface="+mn-ea"/>
              </a:rPr>
              <a:t>Basic Types and Operations</a:t>
            </a:r>
            <a:endParaRPr lang="en-US" altLang="zh-CN" sz="2400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457200" lvl="1" indent="0">
              <a:buNone/>
            </a:pPr>
            <a:endParaRPr lang="en-US" altLang="zh-CN"/>
          </a:p>
          <a:p>
            <a:r>
              <a:rPr lang="en-US" altLang="zh-CN"/>
              <a:t>Practice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marL="457200" lvl="1" indent="0">
              <a:buNone/>
            </a:pPr>
            <a:endParaRPr lang="en-US" altLang="zh-CN">
              <a:highlight>
                <a:srgbClr val="FFFF00"/>
              </a:highlight>
            </a:endParaRPr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655782" y="1133032"/>
            <a:ext cx="11053879" cy="514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□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hlinkClick r:id="rId2"/>
              </a:rPr>
              <a:t>https://www.intel.com/content/www/us/en/docs/intrinsics-guide/index.html</a:t>
            </a:r>
            <a:r>
              <a:rPr kumimoji="1" lang="en-US" altLang="zh-CN" sz="2400" dirty="0"/>
              <a:t> </a:t>
            </a:r>
          </a:p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1" y="1770659"/>
            <a:ext cx="11828188" cy="418547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189021" y="1825950"/>
            <a:ext cx="5430982" cy="612648"/>
            <a:chOff x="2253673" y="1825950"/>
            <a:chExt cx="5430982" cy="612648"/>
          </a:xfrm>
        </p:grpSpPr>
        <p:sp>
          <p:nvSpPr>
            <p:cNvPr id="9" name="矩形 8"/>
            <p:cNvSpPr/>
            <p:nvPr/>
          </p:nvSpPr>
          <p:spPr>
            <a:xfrm>
              <a:off x="2253673" y="1949245"/>
              <a:ext cx="1579418" cy="3321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对话气泡: 圆角矩形 9"/>
            <p:cNvSpPr/>
            <p:nvPr/>
          </p:nvSpPr>
          <p:spPr>
            <a:xfrm>
              <a:off x="4091709" y="1825950"/>
              <a:ext cx="3592946" cy="612648"/>
            </a:xfrm>
            <a:prstGeom prst="wedgeRoundRectCallout">
              <a:avLst>
                <a:gd name="adj1" fmla="val -62992"/>
                <a:gd name="adj2" fmla="val -383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 the name you search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50657" y="3121243"/>
            <a:ext cx="6810276" cy="490177"/>
            <a:chOff x="2253673" y="1842020"/>
            <a:chExt cx="6303820" cy="490177"/>
          </a:xfrm>
        </p:grpSpPr>
        <p:sp>
          <p:nvSpPr>
            <p:cNvPr id="13" name="矩形 12"/>
            <p:cNvSpPr/>
            <p:nvPr/>
          </p:nvSpPr>
          <p:spPr>
            <a:xfrm>
              <a:off x="2253673" y="1949246"/>
              <a:ext cx="1076036" cy="1635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对话气泡: 圆角矩形 13"/>
            <p:cNvSpPr/>
            <p:nvPr/>
          </p:nvSpPr>
          <p:spPr>
            <a:xfrm>
              <a:off x="4091709" y="1842020"/>
              <a:ext cx="4465784" cy="490177"/>
            </a:xfrm>
            <a:prstGeom prst="wedgeRoundRectCallout">
              <a:avLst>
                <a:gd name="adj1" fmla="val -67508"/>
                <a:gd name="adj2" fmla="val -2224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It means _mm256_load_ps() is in AVX (not AVX2)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37672" y="5234791"/>
            <a:ext cx="8880765" cy="1379549"/>
            <a:chOff x="1237672" y="5234791"/>
            <a:chExt cx="8880765" cy="1379549"/>
          </a:xfrm>
        </p:grpSpPr>
        <p:sp>
          <p:nvSpPr>
            <p:cNvPr id="15" name="文本框 14"/>
            <p:cNvSpPr txBox="1"/>
            <p:nvPr/>
          </p:nvSpPr>
          <p:spPr>
            <a:xfrm>
              <a:off x="1237672" y="6245008"/>
              <a:ext cx="3982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g++ main.cpp </a:t>
              </a:r>
              <a:r>
                <a:rPr lang="en-US" altLang="zh-CN" dirty="0" err="1"/>
                <a:t>matoperation.cpp</a:t>
              </a:r>
              <a:r>
                <a:rPr lang="en-US" altLang="zh-CN" dirty="0"/>
                <a:t> </a:t>
              </a:r>
              <a:r>
                <a:rPr lang="en-US" altLang="zh-CN" b="1" dirty="0">
                  <a:solidFill>
                    <a:srgbClr val="FF0000"/>
                  </a:solidFill>
                </a:rPr>
                <a:t>-mavx2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对话气泡: 圆角矩形 15"/>
            <p:cNvSpPr/>
            <p:nvPr/>
          </p:nvSpPr>
          <p:spPr>
            <a:xfrm>
              <a:off x="4715933" y="5234791"/>
              <a:ext cx="5402504" cy="490177"/>
            </a:xfrm>
            <a:prstGeom prst="wedgeRoundRectCallout">
              <a:avLst>
                <a:gd name="adj1" fmla="val -57278"/>
                <a:gd name="adj2" fmla="val 9646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The option -</a:t>
              </a:r>
              <a:r>
                <a:rPr lang="en-US" altLang="zh-CN" dirty="0" err="1"/>
                <a:t>mavx</a:t>
              </a:r>
              <a:r>
                <a:rPr lang="en-US" altLang="zh-CN" dirty="0"/>
                <a:t> is for AVX, and -</a:t>
              </a:r>
              <a:r>
                <a:rPr lang="en-US" altLang="zh-CN" dirty="0" err="1"/>
                <a:t>mavx</a:t>
              </a:r>
              <a:r>
                <a:rPr lang="en-US" altLang="zh-CN" dirty="0"/>
                <a:t> is for AVX2</a:t>
              </a:r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05643" y="5826756"/>
              <a:ext cx="3802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g++ main.cpp matoperation.cpp </a:t>
              </a:r>
              <a:r>
                <a:rPr lang="en-US" altLang="zh-CN" b="1" dirty="0">
                  <a:solidFill>
                    <a:srgbClr val="FF0000"/>
                  </a:solidFill>
                </a:rPr>
                <a:t>-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mavx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1735" y="535714"/>
            <a:ext cx="6285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</a:t>
            </a:r>
            <a:r>
              <a:rPr lang="en-US" altLang="zh-CN" dirty="0"/>
              <a:t>For Intel CPU, it’s better to use </a:t>
            </a:r>
            <a:r>
              <a:rPr lang="en-US" altLang="zh-CN" dirty="0" err="1"/>
              <a:t>loadu</a:t>
            </a:r>
            <a:r>
              <a:rPr lang="en-US" altLang="zh-CN" dirty="0"/>
              <a:t> &amp; </a:t>
            </a:r>
            <a:r>
              <a:rPr lang="en-US" altLang="zh-CN" dirty="0" err="1"/>
              <a:t>storeu</a:t>
            </a:r>
            <a:r>
              <a:rPr lang="en-US" altLang="zh-CN" dirty="0"/>
              <a:t>, nor load/store. </a:t>
            </a:r>
          </a:p>
          <a:p>
            <a:r>
              <a:rPr lang="en-US" altLang="zh-CN" dirty="0"/>
              <a:t>②load and store are for aligned memory only.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0081" y="194281"/>
            <a:ext cx="467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 still may get segment fault or wrong results.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30" y="3939594"/>
            <a:ext cx="8077200" cy="226695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16004" y="3413121"/>
            <a:ext cx="8597523" cy="1444988"/>
            <a:chOff x="1283855" y="1565852"/>
            <a:chExt cx="8597523" cy="1444988"/>
          </a:xfrm>
        </p:grpSpPr>
        <p:sp>
          <p:nvSpPr>
            <p:cNvPr id="8" name="椭圆 7"/>
            <p:cNvSpPr/>
            <p:nvPr/>
          </p:nvSpPr>
          <p:spPr>
            <a:xfrm>
              <a:off x="1283855" y="2364509"/>
              <a:ext cx="7065818" cy="64633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H="1">
              <a:off x="6668655" y="1865654"/>
              <a:ext cx="683490" cy="5727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6929608" y="1565852"/>
              <a:ext cx="2951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Unaligned memory allocation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06594" y="5213931"/>
            <a:ext cx="7994063" cy="1410403"/>
            <a:chOff x="1283854" y="2364509"/>
            <a:chExt cx="7994063" cy="1410403"/>
          </a:xfrm>
        </p:grpSpPr>
        <p:sp>
          <p:nvSpPr>
            <p:cNvPr id="14" name="椭圆 13"/>
            <p:cNvSpPr/>
            <p:nvPr/>
          </p:nvSpPr>
          <p:spPr>
            <a:xfrm>
              <a:off x="1283854" y="2364509"/>
              <a:ext cx="7994063" cy="64633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 flipV="1">
              <a:off x="6978064" y="2992316"/>
              <a:ext cx="517236" cy="40185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6224850" y="3405580"/>
              <a:ext cx="2704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Aligned memory allocation</a:t>
              </a:r>
              <a:endParaRPr lang="zh-CN" altLang="en-US" dirty="0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55" y="1261785"/>
            <a:ext cx="5594569" cy="206331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209967" y="1487190"/>
            <a:ext cx="9077204" cy="1015663"/>
            <a:chOff x="1283855" y="2069065"/>
            <a:chExt cx="9077204" cy="1015663"/>
          </a:xfrm>
        </p:grpSpPr>
        <p:sp>
          <p:nvSpPr>
            <p:cNvPr id="23" name="椭圆 22"/>
            <p:cNvSpPr/>
            <p:nvPr/>
          </p:nvSpPr>
          <p:spPr>
            <a:xfrm>
              <a:off x="1283855" y="2438397"/>
              <a:ext cx="3639124" cy="64633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4" name="直接箭头连接符 23"/>
            <p:cNvCxnSpPr>
              <a:stCxn id="25" idx="1"/>
            </p:cNvCxnSpPr>
            <p:nvPr/>
          </p:nvCxnSpPr>
          <p:spPr>
            <a:xfrm flipH="1">
              <a:off x="4839852" y="2253731"/>
              <a:ext cx="1752547" cy="5078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6592399" y="2069065"/>
              <a:ext cx="3768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0" i="0" dirty="0">
                  <a:solidFill>
                    <a:srgbClr val="121212"/>
                  </a:solidFill>
                  <a:effectLst/>
                  <a:latin typeface="-apple-system"/>
                </a:rPr>
                <a:t>_</a:t>
              </a:r>
              <a:r>
                <a:rPr lang="en-US" altLang="zh-CN" b="0" i="0" dirty="0" err="1">
                  <a:solidFill>
                    <a:srgbClr val="121212"/>
                  </a:solidFill>
                  <a:effectLst/>
                  <a:latin typeface="-apple-system"/>
                </a:rPr>
                <a:t>loadu</a:t>
              </a:r>
              <a:r>
                <a:rPr lang="en-US" altLang="zh-CN" b="0" i="0" dirty="0">
                  <a:solidFill>
                    <a:srgbClr val="121212"/>
                  </a:solidFill>
                  <a:effectLst/>
                  <a:latin typeface="-apple-system"/>
                </a:rPr>
                <a:t> here is for unaligned </a:t>
              </a:r>
              <a:r>
                <a:rPr lang="en-US" altLang="zh-CN" b="0" i="0" dirty="0" err="1">
                  <a:solidFill>
                    <a:srgbClr val="121212"/>
                  </a:solidFill>
                  <a:effectLst/>
                  <a:latin typeface="-apple-system"/>
                </a:rPr>
                <a:t>memeory</a:t>
              </a:r>
              <a:endParaRPr lang="en-US" altLang="zh-CN" b="0" i="0" dirty="0">
                <a:solidFill>
                  <a:srgbClr val="121212"/>
                </a:solidFill>
                <a:effectLst/>
                <a:latin typeface="-apple-system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6588" y="2978730"/>
            <a:ext cx="4215281" cy="835898"/>
            <a:chOff x="1283856" y="2512287"/>
            <a:chExt cx="4215281" cy="835898"/>
          </a:xfrm>
        </p:grpSpPr>
        <p:sp>
          <p:nvSpPr>
            <p:cNvPr id="27" name="椭圆 26"/>
            <p:cNvSpPr/>
            <p:nvPr/>
          </p:nvSpPr>
          <p:spPr>
            <a:xfrm>
              <a:off x="1283856" y="2512287"/>
              <a:ext cx="3444710" cy="38331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 flipV="1">
              <a:off x="4500494" y="2761562"/>
              <a:ext cx="334139" cy="2448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776771" y="2978853"/>
              <a:ext cx="3722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_s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toreu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here is for unaligned memory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7" y="4914503"/>
            <a:ext cx="8705850" cy="1181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08" y="473647"/>
            <a:ext cx="5553075" cy="424815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394690" y="1391839"/>
            <a:ext cx="6179133" cy="908010"/>
            <a:chOff x="1505522" y="1825950"/>
            <a:chExt cx="6179133" cy="908010"/>
          </a:xfrm>
        </p:grpSpPr>
        <p:sp>
          <p:nvSpPr>
            <p:cNvPr id="8" name="矩形 7"/>
            <p:cNvSpPr/>
            <p:nvPr/>
          </p:nvSpPr>
          <p:spPr>
            <a:xfrm>
              <a:off x="1505522" y="1949245"/>
              <a:ext cx="2466109" cy="7847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对话气泡: 圆角矩形 8"/>
            <p:cNvSpPr/>
            <p:nvPr/>
          </p:nvSpPr>
          <p:spPr>
            <a:xfrm>
              <a:off x="4091709" y="1825950"/>
              <a:ext cx="3592946" cy="612648"/>
            </a:xfrm>
            <a:prstGeom prst="wedgeRoundRectCallout">
              <a:avLst>
                <a:gd name="adj1" fmla="val -62992"/>
                <a:gd name="adj2" fmla="val -383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If you CPU supports AVX2, enable the macro WITH_AVX2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90072" y="2726486"/>
            <a:ext cx="6179133" cy="908010"/>
            <a:chOff x="1505522" y="1825950"/>
            <a:chExt cx="6179133" cy="908010"/>
          </a:xfrm>
        </p:grpSpPr>
        <p:sp>
          <p:nvSpPr>
            <p:cNvPr id="11" name="矩形 10"/>
            <p:cNvSpPr/>
            <p:nvPr/>
          </p:nvSpPr>
          <p:spPr>
            <a:xfrm>
              <a:off x="1505522" y="1949245"/>
              <a:ext cx="2466109" cy="7847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对话气泡: 圆角矩形 11"/>
            <p:cNvSpPr/>
            <p:nvPr/>
          </p:nvSpPr>
          <p:spPr>
            <a:xfrm>
              <a:off x="4091709" y="1825950"/>
              <a:ext cx="3592946" cy="612648"/>
            </a:xfrm>
            <a:prstGeom prst="wedgeRoundRectCallout">
              <a:avLst>
                <a:gd name="adj1" fmla="val -62992"/>
                <a:gd name="adj2" fmla="val -383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If you CPU supports AVX2, enable the macro WITH_NEON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366985" y="3784050"/>
            <a:ext cx="6179133" cy="908010"/>
            <a:chOff x="1505522" y="1825950"/>
            <a:chExt cx="6179133" cy="908010"/>
          </a:xfrm>
        </p:grpSpPr>
        <p:sp>
          <p:nvSpPr>
            <p:cNvPr id="14" name="矩形 13"/>
            <p:cNvSpPr/>
            <p:nvPr/>
          </p:nvSpPr>
          <p:spPr>
            <a:xfrm>
              <a:off x="1505522" y="1949245"/>
              <a:ext cx="2466109" cy="78471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对话气泡: 圆角矩形 14"/>
            <p:cNvSpPr/>
            <p:nvPr/>
          </p:nvSpPr>
          <p:spPr>
            <a:xfrm>
              <a:off x="4091709" y="1825950"/>
              <a:ext cx="3592946" cy="612648"/>
            </a:xfrm>
            <a:prstGeom prst="wedgeRoundRectCallout">
              <a:avLst>
                <a:gd name="adj1" fmla="val -62992"/>
                <a:gd name="adj2" fmla="val -383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If you you want OpenMP</a:t>
              </a:r>
              <a:endParaRPr lang="zh-CN" altLang="en-US" dirty="0"/>
            </a:p>
          </p:txBody>
        </p:sp>
      </p:grpSp>
      <p:sp>
        <p:nvSpPr>
          <p:cNvPr id="19" name="椭圆 18"/>
          <p:cNvSpPr/>
          <p:nvPr/>
        </p:nvSpPr>
        <p:spPr>
          <a:xfrm>
            <a:off x="7641535" y="4853766"/>
            <a:ext cx="1890392" cy="369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19669" y="66523"/>
            <a:ext cx="531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 To include different header files by different macros.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08027" y="5274019"/>
            <a:ext cx="3465210" cy="6234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32700" y="5889342"/>
            <a:ext cx="5013308" cy="750443"/>
            <a:chOff x="1283856" y="2568855"/>
            <a:chExt cx="5013308" cy="750443"/>
          </a:xfrm>
        </p:grpSpPr>
        <p:sp>
          <p:nvSpPr>
            <p:cNvPr id="3" name="椭圆 2"/>
            <p:cNvSpPr/>
            <p:nvPr/>
          </p:nvSpPr>
          <p:spPr>
            <a:xfrm>
              <a:off x="1283856" y="2568855"/>
              <a:ext cx="3791518" cy="26699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 flipV="1">
              <a:off x="4507338" y="2766402"/>
              <a:ext cx="334139" cy="2448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309119" y="2949966"/>
              <a:ext cx="1988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OpenMP</a:t>
              </a:r>
              <a:r>
                <a:rPr lang="zh-CN" altLang="en-US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没有启动</a:t>
              </a: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436" y="517236"/>
            <a:ext cx="444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 can use –O3 to gain the maximum speed.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8" y="1100421"/>
            <a:ext cx="9105900" cy="113347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798555" y="1002208"/>
            <a:ext cx="2370683" cy="369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63418" y="1450173"/>
            <a:ext cx="4498109" cy="8819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7309" y="415636"/>
            <a:ext cx="5103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do the previous mentioned in </a:t>
            </a:r>
            <a:r>
              <a:rPr lang="en-US" altLang="zh-CN" dirty="0" err="1"/>
              <a:t>CMakeLists.txt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58" y="914400"/>
            <a:ext cx="6791325" cy="50292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366984" y="1459494"/>
            <a:ext cx="9719874" cy="1431489"/>
            <a:chOff x="1283855" y="2013661"/>
            <a:chExt cx="9719874" cy="1431489"/>
          </a:xfrm>
        </p:grpSpPr>
        <p:sp>
          <p:nvSpPr>
            <p:cNvPr id="8" name="椭圆 7"/>
            <p:cNvSpPr/>
            <p:nvPr/>
          </p:nvSpPr>
          <p:spPr>
            <a:xfrm>
              <a:off x="1283855" y="2438397"/>
              <a:ext cx="3417456" cy="100675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9" name="直接箭头连接符 8"/>
            <p:cNvCxnSpPr>
              <a:stCxn id="10" idx="1"/>
            </p:cNvCxnSpPr>
            <p:nvPr/>
          </p:nvCxnSpPr>
          <p:spPr>
            <a:xfrm flipH="1">
              <a:off x="4599707" y="2198327"/>
              <a:ext cx="2953847" cy="59109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553554" y="2013661"/>
              <a:ext cx="3450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Add some options for the compiler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5" y="161925"/>
            <a:ext cx="7153275" cy="66960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022109" y="46117"/>
            <a:ext cx="6009024" cy="762139"/>
            <a:chOff x="5938980" y="600284"/>
            <a:chExt cx="6009024" cy="762139"/>
          </a:xfrm>
        </p:grpSpPr>
        <p:sp>
          <p:nvSpPr>
            <p:cNvPr id="5" name="椭圆 4"/>
            <p:cNvSpPr/>
            <p:nvPr/>
          </p:nvSpPr>
          <p:spPr>
            <a:xfrm>
              <a:off x="5938980" y="600284"/>
              <a:ext cx="1256146" cy="36028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" name="直接箭头连接符 5"/>
            <p:cNvCxnSpPr>
              <a:stCxn id="7" idx="1"/>
            </p:cNvCxnSpPr>
            <p:nvPr/>
          </p:nvCxnSpPr>
          <p:spPr>
            <a:xfrm flipH="1" flipV="1">
              <a:off x="7100116" y="790040"/>
              <a:ext cx="672475" cy="2492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7772591" y="716092"/>
              <a:ext cx="4175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You can create a directory for generated files by </a:t>
              </a:r>
              <a:r>
                <a:rPr lang="en-US" altLang="zh-CN" dirty="0" err="1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cmake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53193" y="484840"/>
            <a:ext cx="5532917" cy="1149889"/>
            <a:chOff x="5938980" y="600284"/>
            <a:chExt cx="5532917" cy="1149889"/>
          </a:xfrm>
        </p:grpSpPr>
        <p:sp>
          <p:nvSpPr>
            <p:cNvPr id="10" name="椭圆 9"/>
            <p:cNvSpPr/>
            <p:nvPr/>
          </p:nvSpPr>
          <p:spPr>
            <a:xfrm>
              <a:off x="5938980" y="600284"/>
              <a:ext cx="1066126" cy="36028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" name="直接箭头连接符 10"/>
            <p:cNvCxnSpPr>
              <a:endCxn id="10" idx="6"/>
            </p:cNvCxnSpPr>
            <p:nvPr/>
          </p:nvCxnSpPr>
          <p:spPr>
            <a:xfrm flipH="1" flipV="1">
              <a:off x="7005106" y="780426"/>
              <a:ext cx="582757" cy="2912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7296484" y="1103842"/>
              <a:ext cx="4175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To </a:t>
              </a: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use the file </a:t>
              </a:r>
              <a:r>
                <a:rPr lang="en-US" altLang="zh-CN" dirty="0" err="1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CMakeLists.txt</a:t>
              </a: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 in the parent directory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03997" y="4682773"/>
            <a:ext cx="2320203" cy="872890"/>
            <a:chOff x="5938980" y="600284"/>
            <a:chExt cx="2320203" cy="872890"/>
          </a:xfrm>
        </p:grpSpPr>
        <p:sp>
          <p:nvSpPr>
            <p:cNvPr id="16" name="椭圆 15"/>
            <p:cNvSpPr/>
            <p:nvPr/>
          </p:nvSpPr>
          <p:spPr>
            <a:xfrm>
              <a:off x="5938980" y="600284"/>
              <a:ext cx="1066126" cy="36028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7" name="直接箭头连接符 16"/>
            <p:cNvCxnSpPr>
              <a:endCxn id="16" idx="6"/>
            </p:cNvCxnSpPr>
            <p:nvPr/>
          </p:nvCxnSpPr>
          <p:spPr>
            <a:xfrm flipH="1" flipV="1">
              <a:off x="7005106" y="780426"/>
              <a:ext cx="582757" cy="2912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7296484" y="1103842"/>
              <a:ext cx="962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Make it!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54801" y="5777284"/>
            <a:ext cx="2168945" cy="872890"/>
            <a:chOff x="5938980" y="600284"/>
            <a:chExt cx="2168945" cy="872890"/>
          </a:xfrm>
        </p:grpSpPr>
        <p:sp>
          <p:nvSpPr>
            <p:cNvPr id="20" name="椭圆 19"/>
            <p:cNvSpPr/>
            <p:nvPr/>
          </p:nvSpPr>
          <p:spPr>
            <a:xfrm>
              <a:off x="5938980" y="600284"/>
              <a:ext cx="1066126" cy="36028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1" name="直接箭头连接符 20"/>
            <p:cNvCxnSpPr>
              <a:endCxn id="20" idx="6"/>
            </p:cNvCxnSpPr>
            <p:nvPr/>
          </p:nvCxnSpPr>
          <p:spPr>
            <a:xfrm flipH="1" flipV="1">
              <a:off x="7005106" y="780426"/>
              <a:ext cx="582757" cy="2912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296484" y="1103842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Run it!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544944" y="6040582"/>
            <a:ext cx="4073237" cy="8128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38555" y="263525"/>
            <a:ext cx="11053445" cy="835025"/>
          </a:xfrm>
        </p:spPr>
        <p:txBody>
          <a:bodyPr/>
          <a:lstStyle/>
          <a:p>
            <a:r>
              <a:rPr lang="en-US" altLang="zh-CN" dirty="0"/>
              <a:t>Exercise: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8238" y="1327150"/>
            <a:ext cx="11053762" cy="48498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Write a program to add 2 </a:t>
            </a:r>
            <a:r>
              <a:rPr lang="en-US" altLang="zh-CN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dirty="0"/>
              <a:t> vectors whose size should be more than 1M. The result is a vector of the same size with the input 2 </a:t>
            </a:r>
            <a:r>
              <a:rPr lang="en-US" altLang="zh-CN"/>
              <a:t>vectors. You </a:t>
            </a:r>
            <a:r>
              <a:rPr lang="en-US" altLang="zh-CN" dirty="0"/>
              <a:t>can initialize the two vectors with values like </a:t>
            </a:r>
            <a:r>
              <a:rPr lang="en-US" altLang="zh-CN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0.f, 1.f, 2.f,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Use pure C source code and SIMD (AVX2 or NEON) separately, and compare their speeds</a:t>
            </a:r>
          </a:p>
          <a:p>
            <a:r>
              <a:rPr lang="en-US" altLang="zh-CN" dirty="0"/>
              <a:t>Use OpenMP to speed up the addition. Can you get the correct result?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  <a:sym typeface="+mn-ea"/>
              </a:rPr>
              <a:t>Introduction to Python(1)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Python is an interpreted high-level object-oriented programming language.</a:t>
            </a:r>
          </a:p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First release in 1991.</a:t>
            </a:r>
          </a:p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Official Tutorial: https://docs.python.org/3/tutorial/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028" name="Picture 4" descr="Image result for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9" y="3773560"/>
            <a:ext cx="4602471" cy="15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958850" y="5234305"/>
            <a:ext cx="6096000" cy="560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latin typeface="Cambria" panose="02040503050406030204" charset="0"/>
                <a:cs typeface="Cambria" panose="02040503050406030204" charset="0"/>
                <a:sym typeface="+mn-ea"/>
              </a:rPr>
              <a:t>Quick Start Guide for Python in VS Code</a:t>
            </a:r>
            <a:endParaRPr lang="en-US" altLang="zh-CN" sz="1600" dirty="0">
              <a:latin typeface="Cambria" panose="02040503050406030204" charset="0"/>
              <a:cs typeface="Cambria" panose="02040503050406030204" charset="0"/>
            </a:endParaRPr>
          </a:p>
          <a:p>
            <a:pPr lvl="1"/>
            <a:r>
              <a:rPr lang="en-US" altLang="zh-CN" sz="1450" b="1" dirty="0">
                <a:latin typeface="Cambria" panose="02040503050406030204" charset="0"/>
                <a:cs typeface="Cambria" panose="02040503050406030204" charset="0"/>
                <a:sym typeface="+mn-ea"/>
              </a:rPr>
              <a:t>https://code.visualstudio.com/docs/python/python-quick-start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7" y="16569"/>
            <a:ext cx="10354733" cy="1150353"/>
          </a:xfrm>
        </p:spPr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Install python(1)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006599" y="1272346"/>
            <a:ext cx="8566398" cy="1936575"/>
          </a:xfrm>
        </p:spPr>
        <p:txBody>
          <a:bodyPr>
            <a:noAutofit/>
          </a:bodyPr>
          <a:lstStyle/>
          <a:p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The installation package can be got from </a:t>
            </a:r>
            <a:r>
              <a:rPr lang="en-US" altLang="zh-CN" sz="1800" b="1" dirty="0">
                <a:latin typeface="Cambria" panose="02040503050406030204" charset="0"/>
                <a:cs typeface="Cambria" panose="02040503050406030204" charset="0"/>
              </a:rPr>
              <a:t>https://www.python.org/downloads/</a:t>
            </a:r>
          </a:p>
          <a:p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You can choose install it by </a:t>
            </a:r>
            <a:r>
              <a:rPr lang="en-US" altLang="zh-CN" sz="1800" b="1" dirty="0">
                <a:latin typeface="Cambria" panose="02040503050406030204" charset="0"/>
                <a:cs typeface="Cambria" panose="02040503050406030204" charset="0"/>
              </a:rPr>
              <a:t>default settings</a:t>
            </a:r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 or </a:t>
            </a:r>
            <a:r>
              <a:rPr lang="en-US" altLang="zh-CN" sz="1800" b="1" dirty="0">
                <a:latin typeface="Cambria" panose="02040503050406030204" charset="0"/>
                <a:cs typeface="Cambria" panose="02040503050406030204" charset="0"/>
              </a:rPr>
              <a:t>customize installation</a:t>
            </a:r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.</a:t>
            </a:r>
          </a:p>
          <a:p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It is highly recommend that choose ‘</a:t>
            </a:r>
            <a:r>
              <a:rPr lang="en-US" altLang="zh-CN" sz="1800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Add python.exe to PATH</a:t>
            </a:r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’, or you need to set PATH by hand as next page shows.</a:t>
            </a:r>
            <a:r>
              <a:rPr lang="zh-CN" alt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									</a:t>
            </a:r>
            <a:endParaRPr lang="zh-CN" altLang="en-US" sz="18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900" y="2591969"/>
            <a:ext cx="6118552" cy="377559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7" y="5774"/>
            <a:ext cx="10354733" cy="1150353"/>
          </a:xfrm>
        </p:spPr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Install python(2)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6599" y="1261551"/>
            <a:ext cx="8159956" cy="1936575"/>
          </a:xfrm>
        </p:spPr>
        <p:txBody>
          <a:bodyPr>
            <a:noAutofit/>
          </a:bodyPr>
          <a:lstStyle/>
          <a:p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If the ‘Add python.exe to PATH’ is not set while installing, configure ‘Path’ manually according to the following steps after the installation.</a:t>
            </a:r>
          </a:p>
          <a:p>
            <a:pPr lvl="1"/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Right click ‘my computer’ on the desktop</a:t>
            </a:r>
          </a:p>
          <a:p>
            <a:pPr lvl="1"/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select ‘attribute’-&gt; ‘advanced attribute’-&gt;environment variable</a:t>
            </a:r>
            <a:endParaRPr lang="en-US" altLang="zh-CN" sz="1600" dirty="0">
              <a:latin typeface="Cambria" panose="02040503050406030204" charset="0"/>
              <a:cs typeface="Cambria" panose="02040503050406030204" charset="0"/>
            </a:endParaRPr>
          </a:p>
          <a:p>
            <a:pPr lvl="1"/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configure </a:t>
            </a:r>
            <a:r>
              <a:rPr lang="en-AU" altLang="zh-CN" sz="1800" dirty="0">
                <a:latin typeface="Cambria" panose="02040503050406030204" charset="0"/>
                <a:cs typeface="Cambria" panose="02040503050406030204" charset="0"/>
              </a:rPr>
              <a:t>‘</a:t>
            </a:r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Path’ with the path where python.exe belongs and its subdirectory ‘Scripts’</a:t>
            </a:r>
            <a:endParaRPr lang="zh-CN" altLang="en-US" sz="1800" dirty="0">
              <a:latin typeface="Cambria" panose="02040503050406030204" charset="0"/>
              <a:cs typeface="Cambria" panose="02040503050406030204" charset="0"/>
            </a:endParaRPr>
          </a:p>
          <a:p>
            <a:pPr lvl="1"/>
            <a:endParaRPr lang="en-US" altLang="zh-CN" sz="1800" dirty="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Cambria" panose="02040503050406030204" charset="0"/>
                <a:cs typeface="Cambria" panose="02040503050406030204" charset="0"/>
              </a:rPr>
              <a:t>									</a:t>
            </a:r>
            <a:endParaRPr lang="zh-CN" altLang="en-US" sz="18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659" y="3118109"/>
            <a:ext cx="2352240" cy="2942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599" y="3618513"/>
            <a:ext cx="6029325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Intrinsics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8" y="625688"/>
            <a:ext cx="2788295" cy="11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7" y="-5021"/>
            <a:ext cx="10354733" cy="1150353"/>
          </a:xfrm>
        </p:spPr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Read-Eval-Print Loop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467" y="1250755"/>
            <a:ext cx="10320867" cy="3710353"/>
          </a:xfrm>
        </p:spPr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Python has an REPL playground.</a:t>
            </a:r>
          </a:p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Type and get feedback.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0" y="2390775"/>
            <a:ext cx="9305925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Basic Types and Operations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255" y="1368425"/>
            <a:ext cx="10320655" cy="463359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The following standard types are built in the interpreter:</a:t>
            </a:r>
          </a:p>
          <a:p>
            <a:pPr lvl="1"/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Numeric 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Types — int, float, complex</a:t>
            </a:r>
          </a:p>
          <a:p>
            <a:pPr lvl="1"/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Boolean 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Type — True, False</a:t>
            </a:r>
          </a:p>
          <a:p>
            <a:pPr lvl="1"/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Text Sequence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 Type — str</a:t>
            </a:r>
          </a:p>
          <a:p>
            <a:pPr lvl="1"/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Sequence 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Types — list, tuple, range</a:t>
            </a:r>
          </a:p>
          <a:p>
            <a:pPr lvl="1"/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Set 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Type &amp;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Dict 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Type</a:t>
            </a:r>
          </a:p>
          <a:p>
            <a:pPr lvl="1"/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Binary Sequence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 Types — bytes, byte array</a:t>
            </a:r>
          </a:p>
          <a:p>
            <a:pPr lvl="1"/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There are predefined operations on each type</a:t>
            </a:r>
          </a:p>
          <a:p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Ref:   </a:t>
            </a:r>
            <a:r>
              <a:rPr lang="en-US" altLang="zh-CN" u="sng" dirty="0">
                <a:solidFill>
                  <a:srgbClr val="0070C0"/>
                </a:solidFill>
                <a:latin typeface="Cambria" panose="02040503050406030204" charset="0"/>
                <a:cs typeface="Cambria" panose="02040503050406030204" charset="0"/>
              </a:rPr>
              <a:t>https://docs.python.org/3/library/stdtypes.html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Sequence Types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170" y="1512570"/>
            <a:ext cx="9022080" cy="4780915"/>
          </a:xfrm>
        </p:spPr>
        <p:txBody>
          <a:bodyPr>
            <a:normAutofit fontScale="92500"/>
          </a:bodyPr>
          <a:lstStyle/>
          <a:p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List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animals =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[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'dog', 'cat', 'bird'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]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animals[0] </a:t>
            </a:r>
            <a:r>
              <a:rPr lang="en-US" altLang="zh-CN" dirty="0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# =&gt; 'dog'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animals[0] = 'puppy'</a:t>
            </a:r>
          </a:p>
          <a:p>
            <a:pPr marL="457200" lvl="1" indent="0">
              <a:buNone/>
            </a:pP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Tuple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animals =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 (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'dog', 'cat', 'bird'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)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animals[0] </a:t>
            </a:r>
            <a:r>
              <a:rPr lang="en-US" altLang="zh-CN" dirty="0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# =&gt; 'dog'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animals[0] = 'puppy'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	Traceback (most recent call last):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		File "&lt;stdin&gt;", line 1, in &lt;module&gt;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dirty="0" err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TypeError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: 'tuple' object does not support item assignment</a:t>
            </a:r>
          </a:p>
          <a:p>
            <a:pPr marL="457200" lvl="1" indent="0">
              <a:buNone/>
            </a:pPr>
            <a:endParaRPr lang="en-US" altLang="zh-CN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None/>
            </a:pP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2036445"/>
            <a:ext cx="4332605" cy="1006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40" y="3684270"/>
            <a:ext cx="5904865" cy="1478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Unpacking from Sequence Types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8985" y="1617980"/>
            <a:ext cx="8978265" cy="403606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List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foo, bar =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[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'dog', 'cat'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]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foo </a:t>
            </a:r>
            <a:r>
              <a:rPr lang="en-US" altLang="zh-CN" dirty="0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# =&gt; 'dog'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bar </a:t>
            </a:r>
            <a:r>
              <a:rPr lang="en-US" altLang="zh-CN" dirty="0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# =&gt; 'cat'</a:t>
            </a:r>
          </a:p>
          <a:p>
            <a:pPr marL="457200" lvl="1" indent="0">
              <a:buNone/>
            </a:pPr>
            <a:endParaRPr lang="en-US" altLang="zh-CN" dirty="0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Tuple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foo, bar =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(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'dog', 'cat'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)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foo </a:t>
            </a:r>
            <a:r>
              <a:rPr lang="en-US" altLang="zh-CN" dirty="0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# =&gt; 'dog'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bar </a:t>
            </a:r>
            <a:r>
              <a:rPr lang="en-US" altLang="zh-CN" dirty="0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# =&gt; 'cat'</a:t>
            </a:r>
          </a:p>
          <a:p>
            <a:pPr marL="457200" lvl="1" indent="0">
              <a:buNone/>
            </a:pPr>
            <a:endParaRPr lang="en-US" altLang="zh-CN" dirty="0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None/>
            </a:pP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20" y="1675130"/>
            <a:ext cx="3910965" cy="1501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720" y="3671570"/>
            <a:ext cx="3910330" cy="14408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Set &amp; Dict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9145" y="1617980"/>
            <a:ext cx="8968105" cy="4557395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Set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animals = set()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dirty="0" err="1">
                <a:latin typeface="Cambria" panose="02040503050406030204" charset="0"/>
                <a:cs typeface="Cambria" panose="02040503050406030204" charset="0"/>
              </a:rPr>
              <a:t>animals.add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('dog')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animals	</a:t>
            </a:r>
            <a:r>
              <a:rPr lang="en-US" altLang="zh-CN" sz="2200" dirty="0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# =&gt; {'dog'}</a:t>
            </a:r>
          </a:p>
          <a:p>
            <a:pPr marL="457200" lvl="1" indent="0">
              <a:buNone/>
            </a:pPr>
            <a:endParaRPr lang="en-US" altLang="zh-CN" sz="2200" dirty="0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b="1" dirty="0" err="1">
                <a:latin typeface="Cambria" panose="02040503050406030204" charset="0"/>
                <a:cs typeface="Cambria" panose="02040503050406030204" charset="0"/>
              </a:rPr>
              <a:t>Dict</a:t>
            </a:r>
            <a:endParaRPr lang="en-US" altLang="zh-CN" b="1" dirty="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alias = </a:t>
            </a:r>
            <a:r>
              <a:rPr lang="en-US" altLang="zh-CN" dirty="0" err="1">
                <a:latin typeface="Cambria" panose="02040503050406030204" charset="0"/>
                <a:cs typeface="Cambria" panose="02040503050406030204" charset="0"/>
              </a:rPr>
              <a:t>dict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()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alias['dog'] = 'puppy'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alias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[['pig']] = ['hog']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	Traceback (most recent call last):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		File "&lt;stdin&gt;", line 1, in &lt;module&gt;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dirty="0" err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TypeError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: </a:t>
            </a:r>
            <a:r>
              <a:rPr lang="en-US" altLang="zh-CN" dirty="0" err="1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unhashable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 type: 'list'</a:t>
            </a:r>
          </a:p>
          <a:p>
            <a:pPr marL="457200" lvl="1" indent="0">
              <a:buNone/>
            </a:pP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025" y="1617980"/>
            <a:ext cx="4084320" cy="1499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4039235"/>
            <a:ext cx="4171315" cy="17703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Immutable &amp; Mutable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375" y="1562735"/>
            <a:ext cx="10251440" cy="431482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Mutable: it is possible to change its content </a:t>
            </a:r>
          </a:p>
          <a:p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Immutable Type: Numeric, Boolean, str, tuple, bytes, etc.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Mutable Type: list, </a:t>
            </a:r>
            <a:r>
              <a:rPr lang="en-US" altLang="zh-CN" b="1" dirty="0" err="1">
                <a:latin typeface="Cambria" panose="02040503050406030204" charset="0"/>
                <a:cs typeface="Cambria" panose="02040503050406030204" charset="0"/>
              </a:rPr>
              <a:t>dict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, set, etc.</a:t>
            </a:r>
          </a:p>
          <a:p>
            <a:endParaRPr lang="en-US" altLang="zh-CN" b="1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Example: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&gt;&gt;&gt; cubes = [1, 8, 27, 65, 125]    # cubes here is a list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&gt;&gt;&gt; cubes[3] = 64                          # replace the item whose index is 3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&gt;&gt;&gt; cubes</a:t>
            </a:r>
          </a:p>
          <a:p>
            <a:pPr marL="457200" lvl="1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[1, 8, 27, 64, 125]</a:t>
            </a:r>
            <a:endParaRPr lang="en-US" altLang="zh-CN" b="1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Only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Immutable types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 can be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key of </a:t>
            </a:r>
            <a:r>
              <a:rPr lang="en-US" altLang="zh-CN" b="1" dirty="0" err="1">
                <a:latin typeface="Cambria" panose="02040503050406030204" charset="0"/>
                <a:cs typeface="Cambria" panose="02040503050406030204" charset="0"/>
              </a:rPr>
              <a:t>dict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 or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member of set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Boolean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Following values are treated as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False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:</a:t>
            </a:r>
          </a:p>
          <a:p>
            <a:pPr lvl="1"/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None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False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pPr lvl="1"/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0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0.0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0j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Decimal(0)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Fraction(0, 1)</a:t>
            </a:r>
          </a:p>
          <a:p>
            <a:pPr lvl="1"/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''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()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[]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 {}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set()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range(0)</a:t>
            </a:r>
          </a:p>
          <a:p>
            <a:pPr lvl="1"/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pPr lvl="1"/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Otherwise they are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True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445" y="1825625"/>
            <a:ext cx="3322320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Flow Control — if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4345" y="1617980"/>
            <a:ext cx="5371465" cy="371030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foo = []</a:t>
            </a:r>
          </a:p>
          <a:p>
            <a:pPr marL="0" indent="0">
              <a:buNone/>
            </a:pP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if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 foo: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print(foo)</a:t>
            </a:r>
          </a:p>
          <a:p>
            <a:pPr marL="0" indent="0">
              <a:buNone/>
            </a:pP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else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: 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if 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foo == []:</a:t>
            </a:r>
          </a:p>
          <a:p>
            <a:pPr marL="457200" lvl="1" indent="45720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print('100% sure foo is empty')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else: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	print('what hell?')</a:t>
            </a:r>
            <a:endParaRPr lang="zh-CN" altLang="en-US" sz="20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525895" y="1617980"/>
            <a:ext cx="5394960" cy="3710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□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foo = [1, 2, 3, 4]</a:t>
            </a:r>
          </a:p>
          <a:p>
            <a:pPr marL="0" indent="0">
              <a:buNone/>
            </a:pP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if 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foo: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print(foo)</a:t>
            </a:r>
          </a:p>
          <a:p>
            <a:pPr marL="0" indent="0">
              <a:buNone/>
            </a:pP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else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: 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if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 foo == []:					print('100% sure foo is empty')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else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:</a:t>
            </a:r>
          </a:p>
          <a:p>
            <a:pPr marL="457200" lvl="1" indent="45720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print('what hell?')</a:t>
            </a:r>
            <a:endParaRPr lang="zh-CN" altLang="en-US" sz="2000" dirty="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Flow Control — for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255" y="1617980"/>
            <a:ext cx="6170295" cy="455739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foo = ['dog', 'cat', 'bird']</a:t>
            </a:r>
          </a:p>
          <a:p>
            <a:pPr marL="0" indent="0">
              <a:buNone/>
            </a:pP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for 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bar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 in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 foo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:</a:t>
            </a:r>
          </a:p>
          <a:p>
            <a:pPr marL="0" indent="45720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print(bar)</a:t>
            </a:r>
          </a:p>
          <a:p>
            <a:pPr marL="0" indent="0">
              <a:buNone/>
            </a:pP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for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 index, value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in 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enumerate(foo)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	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print('%d: %4s' % (index, value))  </a:t>
            </a:r>
            <a:endParaRPr lang="en-US" altLang="zh-CN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print('{0}: {1}'.format(index, value))</a:t>
            </a:r>
          </a:p>
          <a:p>
            <a:pPr marL="0" indent="0">
              <a:buNone/>
            </a:pPr>
            <a:endParaRPr lang="en-US" altLang="zh-CN" b="1" dirty="0">
              <a:latin typeface="Cambria" panose="02040503050406030204" charset="0"/>
              <a:cs typeface="Cambria" panose="02040503050406030204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for </a:t>
            </a:r>
            <a:r>
              <a:rPr lang="en-US" altLang="zh-CN" dirty="0" err="1">
                <a:latin typeface="Cambria" panose="02040503050406030204" charset="0"/>
                <a:cs typeface="Cambria" panose="02040503050406030204" charset="0"/>
              </a:rPr>
              <a:t>i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in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 range(10)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:</a:t>
            </a:r>
          </a:p>
          <a:p>
            <a:pPr marL="0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print(</a:t>
            </a:r>
            <a:r>
              <a:rPr lang="en-US" altLang="zh-CN" dirty="0" err="1">
                <a:latin typeface="Cambria" panose="02040503050406030204" charset="0"/>
                <a:cs typeface="Cambria" panose="02040503050406030204" charset="0"/>
              </a:rPr>
              <a:t>i,end=” ”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)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969770"/>
            <a:ext cx="741680" cy="975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395" y="5614670"/>
            <a:ext cx="2512695" cy="272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75" y="3521075"/>
            <a:ext cx="1248410" cy="17437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Flow Control — while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255" y="1965325"/>
            <a:ext cx="5060950" cy="273240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Example:</a:t>
            </a:r>
          </a:p>
          <a:p>
            <a:pPr marL="0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foo = 10</a:t>
            </a:r>
          </a:p>
          <a:p>
            <a:pPr marL="0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while </a:t>
            </a: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foo &gt; 0</a:t>
            </a:r>
            <a:r>
              <a:rPr lang="en-US" altLang="zh-CN" b="1" dirty="0">
                <a:latin typeface="Cambria" panose="02040503050406030204" charset="0"/>
                <a:cs typeface="Cambria" panose="02040503050406030204" charset="0"/>
              </a:rPr>
              <a:t>: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  <a:p>
            <a:pPr marL="0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	print(foo, end=” ”)</a:t>
            </a:r>
          </a:p>
          <a:p>
            <a:pPr marL="0" indent="0">
              <a:buNone/>
            </a:pPr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		foo -= 1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95" y="2623820"/>
            <a:ext cx="3200400" cy="1500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19018" y="263524"/>
            <a:ext cx="10515600" cy="835025"/>
          </a:xfrm>
        </p:spPr>
        <p:txBody>
          <a:bodyPr>
            <a:normAutofit/>
          </a:bodyPr>
          <a:lstStyle/>
          <a:p>
            <a:pPr algn="l"/>
            <a:r>
              <a:rPr lang="en-US" altLang="zh-CN" b="1" i="0" dirty="0" err="1">
                <a:solidFill>
                  <a:srgbClr val="24292F"/>
                </a:solidFill>
                <a:effectLst/>
                <a:cs typeface="+mj-lt"/>
              </a:rPr>
              <a:t>SIMD@Intel</a:t>
            </a:r>
            <a:endParaRPr lang="en-US" altLang="zh-CN" b="1" i="0" dirty="0">
              <a:solidFill>
                <a:srgbClr val="24292F"/>
              </a:solidFill>
              <a:effectLst/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8238" y="1327150"/>
            <a:ext cx="11053762" cy="4849813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altLang="zh-CN" dirty="0">
                <a:sym typeface="+mn-ea"/>
              </a:rPr>
              <a:t>MMX: 1997, 8 registers, 64 bits, </a:t>
            </a:r>
          </a:p>
          <a:p>
            <a:pPr marL="285750" indent="-285750"/>
            <a:r>
              <a:rPr lang="en-US" altLang="zh-CN" dirty="0">
                <a:sym typeface="+mn-ea"/>
              </a:rPr>
              <a:t>SSE (Streaming SIMD Extensions): 1999,  128 bits</a:t>
            </a:r>
          </a:p>
          <a:p>
            <a:pPr marL="285750" indent="-285750"/>
            <a:r>
              <a:rPr lang="en-US" altLang="zh-CN" dirty="0">
                <a:sym typeface="+mn-ea"/>
              </a:rPr>
              <a:t>SSE2: 2000</a:t>
            </a:r>
          </a:p>
          <a:p>
            <a:pPr marL="285750" indent="-285750"/>
            <a:r>
              <a:rPr lang="en-US" altLang="zh-CN" dirty="0">
                <a:sym typeface="+mn-ea"/>
              </a:rPr>
              <a:t>SSE3: 2004</a:t>
            </a:r>
          </a:p>
          <a:p>
            <a:pPr marL="285750" indent="-285750"/>
            <a:r>
              <a:rPr lang="en-US" altLang="zh-CN" dirty="0">
                <a:sym typeface="+mn-ea"/>
              </a:rPr>
              <a:t>SSSE3: 2006</a:t>
            </a:r>
          </a:p>
          <a:p>
            <a:pPr marL="285750" indent="-285750"/>
            <a:r>
              <a:rPr lang="en-US" altLang="zh-CN" dirty="0">
                <a:sym typeface="+mn-ea"/>
              </a:rPr>
              <a:t>SSE4.1: 2006</a:t>
            </a:r>
          </a:p>
          <a:p>
            <a:pPr marL="285750" indent="-285750"/>
            <a:r>
              <a:rPr lang="en-US" altLang="zh-CN" dirty="0">
                <a:sym typeface="+mn-ea"/>
              </a:rPr>
              <a:t>SSE4.2</a:t>
            </a:r>
          </a:p>
          <a:p>
            <a:pPr marL="285750" indent="-285750"/>
            <a:r>
              <a:rPr lang="en-US" altLang="zh-CN" dirty="0">
                <a:sym typeface="+mn-ea"/>
              </a:rPr>
              <a:t>AVX (Advanced Vector Extensions): 2011, 256 bits</a:t>
            </a:r>
          </a:p>
          <a:p>
            <a:pPr marL="285750" indent="-285750"/>
            <a:r>
              <a:rPr lang="en-US" altLang="zh-CN" dirty="0">
                <a:sym typeface="+mn-ea"/>
              </a:rPr>
              <a:t>AVX2: 2013</a:t>
            </a:r>
          </a:p>
          <a:p>
            <a:pPr marL="285750" indent="-285750"/>
            <a:r>
              <a:rPr lang="en-US" altLang="zh-CN" dirty="0">
                <a:sym typeface="+mn-ea"/>
              </a:rPr>
              <a:t>AVX-512: 2016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267" y="22412"/>
            <a:ext cx="29210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charset="0"/>
                <a:cs typeface="Cambria" panose="02040503050406030204" charset="0"/>
              </a:rPr>
              <a:t>Defining 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255" y="1596390"/>
            <a:ext cx="5114925" cy="284035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def 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fib</a:t>
            </a: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(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n</a:t>
            </a: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): 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 # write Fibonacci series up to n</a:t>
            </a:r>
          </a:p>
          <a:p>
            <a:pPr marL="0" indent="45720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a, b = 0, 1</a:t>
            </a:r>
          </a:p>
          <a:p>
            <a:pPr marL="0" indent="45720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while a &lt; n: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print(a, end=' ')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a, b = b, </a:t>
            </a:r>
            <a:r>
              <a:rPr lang="en-US" altLang="zh-CN" sz="2000" dirty="0" err="1">
                <a:latin typeface="Cambria" panose="02040503050406030204" charset="0"/>
                <a:cs typeface="Cambria" panose="02040503050406030204" charset="0"/>
              </a:rPr>
              <a:t>a+b</a:t>
            </a:r>
            <a:endParaRPr lang="en-US" altLang="zh-CN" sz="2000" dirty="0">
              <a:latin typeface="Cambria" panose="02040503050406030204" charset="0"/>
              <a:cs typeface="Cambria" panose="0204050305040603020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print()</a:t>
            </a:r>
            <a:endParaRPr lang="zh-CN" altLang="en-US" sz="20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021705" y="1617980"/>
            <a:ext cx="5104765" cy="2818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□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def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 fib2</a:t>
            </a: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(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n</a:t>
            </a: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):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 # return Fibonacci series up to n</a:t>
            </a:r>
          </a:p>
          <a:p>
            <a:pPr marL="0" indent="45720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result = []</a:t>
            </a:r>
          </a:p>
          <a:p>
            <a:pPr marL="0" indent="45720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a, b = 0, 1</a:t>
            </a:r>
          </a:p>
          <a:p>
            <a:pPr marL="0" indent="45720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while a &lt; n: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</a:t>
            </a:r>
            <a:r>
              <a:rPr lang="en-US" altLang="zh-CN" sz="2000" dirty="0" err="1">
                <a:latin typeface="Cambria" panose="02040503050406030204" charset="0"/>
                <a:cs typeface="Cambria" panose="02040503050406030204" charset="0"/>
              </a:rPr>
              <a:t>result.append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(a)    </a:t>
            </a:r>
          </a:p>
          <a:p>
            <a:pPr marL="0" indent="0">
              <a:buNone/>
            </a:pP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	a, b = b, </a:t>
            </a:r>
            <a:r>
              <a:rPr lang="en-US" altLang="zh-CN" sz="2000" dirty="0" err="1">
                <a:latin typeface="Cambria" panose="02040503050406030204" charset="0"/>
                <a:cs typeface="Cambria" panose="02040503050406030204" charset="0"/>
              </a:rPr>
              <a:t>a+b</a:t>
            </a:r>
            <a:endParaRPr lang="en-US" altLang="zh-CN" sz="2000" dirty="0">
              <a:latin typeface="Cambria" panose="02040503050406030204" charset="0"/>
              <a:cs typeface="Cambria" panose="02040503050406030204" charset="0"/>
            </a:endParaRPr>
          </a:p>
          <a:p>
            <a:pPr marL="0" indent="457200">
              <a:buNone/>
            </a:pPr>
            <a:r>
              <a:rPr lang="en-US" altLang="zh-CN" sz="2000" b="1" dirty="0">
                <a:latin typeface="Cambria" panose="02040503050406030204" charset="0"/>
                <a:cs typeface="Cambria" panose="02040503050406030204" charset="0"/>
              </a:rPr>
              <a:t>return</a:t>
            </a:r>
            <a:r>
              <a:rPr lang="en-US" altLang="zh-CN" sz="2000" dirty="0">
                <a:latin typeface="Cambria" panose="02040503050406030204" charset="0"/>
                <a:cs typeface="Cambria" panose="02040503050406030204" charset="0"/>
              </a:rPr>
              <a:t> result</a:t>
            </a:r>
            <a:endParaRPr lang="zh-CN" altLang="en-US" sz="2000" dirty="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7" y="189289"/>
            <a:ext cx="10354733" cy="1150353"/>
          </a:xfrm>
        </p:spPr>
        <p:txBody>
          <a:bodyPr/>
          <a:lstStyle/>
          <a:p>
            <a:r>
              <a:rPr lang="en-US" altLang="zh-CN"/>
              <a:t>Module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8510" y="4464685"/>
            <a:ext cx="5705475" cy="657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" y="1350010"/>
            <a:ext cx="5229225" cy="3771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1350010"/>
            <a:ext cx="3257550" cy="2152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865" y="1350010"/>
            <a:ext cx="3228975" cy="2105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510" y="5440680"/>
            <a:ext cx="5678805" cy="6946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4715" y="1730375"/>
            <a:ext cx="339725" cy="3092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62750" y="2039620"/>
            <a:ext cx="441960" cy="2787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006965" y="2011680"/>
            <a:ext cx="441960" cy="2787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91840" y="711835"/>
            <a:ext cx="723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/>
              <a:t>file name without suffix</a:t>
            </a:r>
            <a:r>
              <a:rPr lang="en-US" altLang="zh-CN"/>
              <a:t> is the </a:t>
            </a:r>
            <a:r>
              <a:rPr lang="en-US" altLang="zh-CN" u="sng"/>
              <a:t>module name</a:t>
            </a:r>
            <a:r>
              <a:rPr lang="en-US" altLang="zh-CN"/>
              <a:t> </a:t>
            </a:r>
          </a:p>
        </p:txBody>
      </p:sp>
      <p:cxnSp>
        <p:nvCxnSpPr>
          <p:cNvPr id="13" name="曲线连接符 12"/>
          <p:cNvCxnSpPr/>
          <p:nvPr/>
        </p:nvCxnSpPr>
        <p:spPr>
          <a:xfrm rot="10800000" flipV="1">
            <a:off x="1234440" y="1030605"/>
            <a:ext cx="2458720" cy="672465"/>
          </a:xfrm>
          <a:prstGeom prst="curvedConnector3">
            <a:avLst>
              <a:gd name="adj1" fmla="val 49974"/>
            </a:avLst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2" idx="2"/>
            <a:endCxn id="8" idx="0"/>
          </p:cNvCxnSpPr>
          <p:nvPr/>
        </p:nvCxnSpPr>
        <p:spPr>
          <a:xfrm rot="5400000" flipV="1">
            <a:off x="6466840" y="1522095"/>
            <a:ext cx="959485" cy="7493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2" idx="2"/>
            <a:endCxn id="11" idx="0"/>
          </p:cNvCxnSpPr>
          <p:nvPr/>
        </p:nvCxnSpPr>
        <p:spPr>
          <a:xfrm rot="5400000" flipV="1">
            <a:off x="8102600" y="-114300"/>
            <a:ext cx="931545" cy="3319145"/>
          </a:xfrm>
          <a:prstGeom prst="curvedConnector3">
            <a:avLst>
              <a:gd name="adj1" fmla="val 50034"/>
            </a:avLst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__name__ == __main__: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23490" y="5866130"/>
            <a:ext cx="8667750" cy="4908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/>
              <a:t>https://docs.python.org/3/library/__main__.html#module-__main__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4551680"/>
            <a:ext cx="5486400" cy="7296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" y="1430655"/>
            <a:ext cx="4867910" cy="26511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915" y="1512570"/>
            <a:ext cx="4216400" cy="23215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045" y="4551680"/>
            <a:ext cx="5438775" cy="6769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377315" y="2069465"/>
            <a:ext cx="2582545" cy="1214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38162" y="145628"/>
            <a:ext cx="10515600" cy="835025"/>
          </a:xfrm>
        </p:spPr>
        <p:txBody>
          <a:bodyPr/>
          <a:lstStyle/>
          <a:p>
            <a:r>
              <a:rPr kumimoji="1" lang="en-US" altLang="zh-CN" dirty="0"/>
              <a:t>Intel® </a:t>
            </a:r>
            <a:r>
              <a:rPr kumimoji="1" lang="en-US" altLang="zh-CN" dirty="0" err="1"/>
              <a:t>Intrinsics</a:t>
            </a:r>
            <a:r>
              <a:rPr kumimoji="1" lang="en-US" altLang="zh-CN" dirty="0"/>
              <a:t> Guide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8238" y="800681"/>
            <a:ext cx="11053762" cy="514350"/>
          </a:xfrm>
        </p:spPr>
        <p:txBody>
          <a:bodyPr/>
          <a:lstStyle/>
          <a:p>
            <a:r>
              <a:rPr kumimoji="1" lang="en-US" altLang="zh-CN" sz="2400" dirty="0">
                <a:hlinkClick r:id="rId2"/>
              </a:rPr>
              <a:t>https://www.intel.com/content/www/us/en/docs/intrinsics-guide/index.html</a:t>
            </a:r>
            <a:r>
              <a:rPr kumimoji="1" lang="en-US" altLang="zh-CN" sz="2400" dirty="0"/>
              <a:t>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26" y="1406667"/>
            <a:ext cx="6644762" cy="4887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40" y="1565908"/>
            <a:ext cx="7018189" cy="46202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676400" y="263525"/>
            <a:ext cx="10515600" cy="835025"/>
          </a:xfrm>
        </p:spPr>
        <p:txBody>
          <a:bodyPr/>
          <a:lstStyle/>
          <a:p>
            <a:r>
              <a:rPr kumimoji="1" lang="en-US" altLang="zh-CN" dirty="0"/>
              <a:t>Load data from memory to registers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4294967295"/>
          </p:nvPr>
        </p:nvSpPr>
        <p:spPr>
          <a:xfrm>
            <a:off x="6380595" y="3318741"/>
            <a:ext cx="5340350" cy="126365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zh-CN" altLang="en-US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</a:t>
            </a:r>
            <a:r>
              <a:rPr lang="zh-CN" alt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...;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__m256 a;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a = </a:t>
            </a:r>
            <a:r>
              <a:rPr lang="en-US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_mm256_load_ps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(p);</a:t>
            </a:r>
          </a:p>
          <a:p>
            <a:endParaRPr kumimoji="1" lang="zh-CN" alt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8" y="1097852"/>
            <a:ext cx="7122382" cy="55310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676400" y="263525"/>
            <a:ext cx="10515600" cy="835025"/>
          </a:xfrm>
        </p:spPr>
        <p:txBody>
          <a:bodyPr/>
          <a:lstStyle/>
          <a:p>
            <a:r>
              <a:rPr kumimoji="1" lang="en-US" altLang="zh-CN" dirty="0"/>
              <a:t>Add operation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563254" y="3571604"/>
            <a:ext cx="5256212" cy="160972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__m256 a, b, c;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a = </a:t>
            </a:r>
            <a:r>
              <a:rPr lang="en-US" altLang="zh-CN" sz="1800" dirty="0">
                <a:solidFill>
                  <a:srgbClr val="795E26"/>
                </a:solidFill>
                <a:latin typeface="Menlo" panose="020B0609030804020204" pitchFamily="49" charset="0"/>
              </a:rPr>
              <a:t>_mm256_load_ps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(p1 + </a:t>
            </a:r>
            <a:r>
              <a:rPr lang="en-US" altLang="zh-CN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b = </a:t>
            </a:r>
            <a:r>
              <a:rPr lang="en-US" altLang="zh-CN" sz="1800" dirty="0">
                <a:solidFill>
                  <a:srgbClr val="795E26"/>
                </a:solidFill>
                <a:latin typeface="Menlo" panose="020B0609030804020204" pitchFamily="49" charset="0"/>
              </a:rPr>
              <a:t>_mm256_load_ps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(p2 + </a:t>
            </a:r>
            <a:r>
              <a:rPr lang="en-US" altLang="zh-CN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c = </a:t>
            </a:r>
            <a:r>
              <a:rPr lang="en-US" altLang="zh-CN" sz="1800" dirty="0">
                <a:solidFill>
                  <a:srgbClr val="795E26"/>
                </a:solidFill>
                <a:latin typeface="Menlo" panose="020B0609030804020204" pitchFamily="49" charset="0"/>
              </a:rPr>
              <a:t>_mm256_add_ps</a:t>
            </a:r>
            <a:r>
              <a:rPr lang="en-US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(a, b);</a:t>
            </a:r>
          </a:p>
          <a:p>
            <a:pPr marL="0" indent="0">
              <a:buNone/>
            </a:pPr>
            <a:endParaRPr kumimoji="1" lang="zh-CN" altLang="en-US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6003238" y="212045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FF0000"/>
                </a:solidFill>
                <a:effectLst/>
              </a:rPr>
              <a:t>s</a:t>
            </a:r>
            <a:r>
              <a:rPr lang="zh-CN" altLang="en-US" b="1" dirty="0">
                <a:solidFill>
                  <a:srgbClr val="121212"/>
                </a:solidFill>
              </a:rPr>
              <a:t> </a:t>
            </a:r>
            <a:r>
              <a:rPr lang="en-US" altLang="zh-CN" b="1" dirty="0">
                <a:solidFill>
                  <a:srgbClr val="121212"/>
                </a:solidFill>
              </a:rPr>
              <a:t>is for</a:t>
            </a:r>
            <a:r>
              <a:rPr lang="zh-CN" altLang="en-US" b="1" i="0" dirty="0">
                <a:solidFill>
                  <a:srgbClr val="121212"/>
                </a:solidFill>
                <a:effectLst/>
              </a:rPr>
              <a:t> </a:t>
            </a:r>
            <a:r>
              <a:rPr lang="en-US" altLang="zh-CN" b="1" i="0" dirty="0">
                <a:solidFill>
                  <a:srgbClr val="121212"/>
                </a:solidFill>
                <a:effectLst/>
              </a:rPr>
              <a:t>single precision floating point (float)</a:t>
            </a:r>
            <a:r>
              <a:rPr lang="en-US" altLang="zh-CN" b="1" dirty="0">
                <a:solidFill>
                  <a:srgbClr val="121212"/>
                </a:solidFill>
              </a:rPr>
              <a:t>; </a:t>
            </a:r>
            <a:r>
              <a:rPr lang="en-US" altLang="zh-CN" b="1" i="0" dirty="0">
                <a:solidFill>
                  <a:srgbClr val="FF0000"/>
                </a:solidFill>
                <a:effectLst/>
              </a:rPr>
              <a:t>d</a:t>
            </a:r>
            <a:r>
              <a:rPr lang="zh-CN" altLang="en-US" b="1" i="0" dirty="0">
                <a:solidFill>
                  <a:srgbClr val="121212"/>
                </a:solidFill>
                <a:effectLst/>
              </a:rPr>
              <a:t> </a:t>
            </a:r>
            <a:r>
              <a:rPr lang="en-US" altLang="zh-CN" b="1" i="0" dirty="0">
                <a:solidFill>
                  <a:srgbClr val="121212"/>
                </a:solidFill>
                <a:effectLst/>
              </a:rPr>
              <a:t>is for double precision floating point (double)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915564" y="5435626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FF0000"/>
                </a:solidFill>
              </a:rPr>
              <a:t>p</a:t>
            </a:r>
            <a:r>
              <a:rPr lang="zh-CN" altLang="en-US" b="1" i="0" dirty="0">
                <a:solidFill>
                  <a:srgbClr val="121212"/>
                </a:solidFill>
                <a:effectLst/>
              </a:rPr>
              <a:t> </a:t>
            </a:r>
            <a:r>
              <a:rPr lang="en-US" altLang="zh-CN" b="1" i="0" dirty="0">
                <a:solidFill>
                  <a:srgbClr val="121212"/>
                </a:solidFill>
                <a:effectLst/>
              </a:rPr>
              <a:t>is for packed data, all scalars will be in the operation.</a:t>
            </a:r>
          </a:p>
          <a:p>
            <a:pPr algn="l"/>
            <a:r>
              <a:rPr lang="en-US" altLang="zh-CN" b="1" i="0" dirty="0">
                <a:solidFill>
                  <a:srgbClr val="FF0000"/>
                </a:solidFill>
                <a:effectLst/>
              </a:rPr>
              <a:t>s</a:t>
            </a:r>
            <a:r>
              <a:rPr lang="en-US" altLang="zh-CN" b="1" dirty="0">
                <a:solidFill>
                  <a:srgbClr val="121212"/>
                </a:solidFill>
              </a:rPr>
              <a:t> </a:t>
            </a:r>
            <a:r>
              <a:rPr lang="en-US" altLang="zh-CN" b="1" i="0" dirty="0">
                <a:solidFill>
                  <a:srgbClr val="121212"/>
                </a:solidFill>
                <a:effectLst/>
              </a:rPr>
              <a:t>is for scalar, only the first scaler will be involved.</a:t>
            </a:r>
            <a:endParaRPr lang="zh-CN" altLang="en-US" b="1" i="0" dirty="0">
              <a:solidFill>
                <a:srgbClr val="121212"/>
              </a:solidFill>
              <a:effectLst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645632" y="2731063"/>
            <a:ext cx="1508404" cy="1501650"/>
            <a:chOff x="7522234" y="2743200"/>
            <a:chExt cx="1508404" cy="1501650"/>
          </a:xfrm>
        </p:grpSpPr>
        <p:cxnSp>
          <p:nvCxnSpPr>
            <p:cNvPr id="8" name="直接箭头连接符 7"/>
            <p:cNvCxnSpPr/>
            <p:nvPr/>
          </p:nvCxnSpPr>
          <p:spPr>
            <a:xfrm flipH="1" flipV="1">
              <a:off x="7522234" y="2743200"/>
              <a:ext cx="1440611" cy="126808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8927121" y="3974949"/>
              <a:ext cx="103517" cy="26990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22234" y="4741650"/>
            <a:ext cx="1388855" cy="770629"/>
            <a:chOff x="7723512" y="4002657"/>
            <a:chExt cx="1388855" cy="770629"/>
          </a:xfrm>
        </p:grpSpPr>
        <p:cxnSp>
          <p:nvCxnSpPr>
            <p:cNvPr id="11" name="直接箭头连接符 10"/>
            <p:cNvCxnSpPr>
              <a:stCxn id="12" idx="3"/>
            </p:cNvCxnSpPr>
            <p:nvPr/>
          </p:nvCxnSpPr>
          <p:spPr>
            <a:xfrm flipH="1">
              <a:off x="7723512" y="4233032"/>
              <a:ext cx="1217053" cy="54025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8911089" y="4002657"/>
              <a:ext cx="201278" cy="26990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8" y="1206927"/>
            <a:ext cx="8117643" cy="55310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254289"/>
            <a:ext cx="10515600" cy="835025"/>
          </a:xfrm>
        </p:spPr>
        <p:txBody>
          <a:bodyPr/>
          <a:lstStyle/>
          <a:p>
            <a:r>
              <a:rPr kumimoji="1" lang="en-US" altLang="zh-CN" dirty="0"/>
              <a:t>Store data from registers to memory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842539" y="4092497"/>
            <a:ext cx="4137025" cy="150812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__m256 c;</a:t>
            </a:r>
            <a:endParaRPr lang="en-US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* p = ...;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_mm256_store_ps</a:t>
            </a:r>
            <a:r>
              <a:rPr lang="en-US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(p, c);</a:t>
            </a:r>
          </a:p>
          <a:p>
            <a:pPr marL="0" indent="0">
              <a:buNone/>
            </a:pPr>
            <a:endParaRPr kumimoji="1" lang="zh-CN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idx="4294967295"/>
          </p:nvPr>
        </p:nvSpPr>
        <p:spPr>
          <a:xfrm>
            <a:off x="1052946" y="1673658"/>
            <a:ext cx="9144000" cy="2387600"/>
          </a:xfrm>
        </p:spPr>
        <p:txBody>
          <a:bodyPr/>
          <a:lstStyle/>
          <a:p>
            <a:r>
              <a:rPr lang="en-US" altLang="zh-CN" dirty="0"/>
              <a:t>ARM Neon </a:t>
            </a:r>
            <a:r>
              <a:rPr lang="en-US" altLang="zh-CN" dirty="0" err="1"/>
              <a:t>Intrinsics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4" y="608013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1812</Words>
  <Application>Microsoft Macintosh PowerPoint</Application>
  <PresentationFormat>宽屏</PresentationFormat>
  <Paragraphs>243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-apple-system</vt:lpstr>
      <vt:lpstr>等线</vt:lpstr>
      <vt:lpstr>Arial</vt:lpstr>
      <vt:lpstr>Calibri</vt:lpstr>
      <vt:lpstr>Cambria</vt:lpstr>
      <vt:lpstr>Consolas</vt:lpstr>
      <vt:lpstr>Franklin Gothic Demi</vt:lpstr>
      <vt:lpstr>Franklin Gothic Medium</vt:lpstr>
      <vt:lpstr>Menlo</vt:lpstr>
      <vt:lpstr>Wingdings</vt:lpstr>
      <vt:lpstr>Office 主题</vt:lpstr>
      <vt:lpstr>Advanced Programming</vt:lpstr>
      <vt:lpstr>Topic</vt:lpstr>
      <vt:lpstr>Intel Intrinsics</vt:lpstr>
      <vt:lpstr>SIMD@Intel</vt:lpstr>
      <vt:lpstr>Intel® Intrinsics Guide</vt:lpstr>
      <vt:lpstr>Load data from memory to registers</vt:lpstr>
      <vt:lpstr>Add operation</vt:lpstr>
      <vt:lpstr>Store data from registers to memory</vt:lpstr>
      <vt:lpstr>ARM Neon Intrinsics</vt:lpstr>
      <vt:lpstr>SIMD@ARM</vt:lpstr>
      <vt:lpstr>ARM Intrinsics</vt:lpstr>
      <vt:lpstr>PowerPoint 演示文稿</vt:lpstr>
      <vt:lpstr>Load data from memory to registers</vt:lpstr>
      <vt:lpstr>Add operation</vt:lpstr>
      <vt:lpstr>Store data from registers to memory</vt:lpstr>
      <vt:lpstr>Some tips for the example of Week 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Exercise:</vt:lpstr>
      <vt:lpstr>Introduction to Python(1)</vt:lpstr>
      <vt:lpstr>Install python(1)</vt:lpstr>
      <vt:lpstr>Install python(2)</vt:lpstr>
      <vt:lpstr>Read-Eval-Print Loop</vt:lpstr>
      <vt:lpstr>Basic Types and Operations</vt:lpstr>
      <vt:lpstr>Sequence Types</vt:lpstr>
      <vt:lpstr>Unpacking from Sequence Types</vt:lpstr>
      <vt:lpstr>Set &amp; Dict</vt:lpstr>
      <vt:lpstr>Immutable &amp; Mutable</vt:lpstr>
      <vt:lpstr>Boolean Values</vt:lpstr>
      <vt:lpstr>Flow Control — if </vt:lpstr>
      <vt:lpstr>Flow Control — for </vt:lpstr>
      <vt:lpstr>Flow Control — while </vt:lpstr>
      <vt:lpstr>Defining Functions</vt:lpstr>
      <vt:lpstr>Module</vt:lpstr>
      <vt:lpstr>if __name__ == __main__:</vt:lpstr>
    </vt:vector>
  </TitlesOfParts>
  <Company>Southern University of Science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creator>Shiqi Yu</dc:creator>
  <cp:lastModifiedBy>Shiqi Yu</cp:lastModifiedBy>
  <cp:revision>781</cp:revision>
  <dcterms:created xsi:type="dcterms:W3CDTF">2020-09-05T08:11:00Z</dcterms:created>
  <dcterms:modified xsi:type="dcterms:W3CDTF">2025-04-08T15:23:09Z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739579C7EFA44A4AB4406E6E4EDFE2A4</vt:lpwstr>
  </property>
  <property fmtid="{D5CDD505-2E9C-101B-9397-08002B2CF9AE}" pid="3" name="KSOProductBuildVer">
    <vt:lpwstr>2052-12.1.0.20305</vt:lpwstr>
  </property>
</Properties>
</file>